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29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4" r:id="rId28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0" autoAdjust="0"/>
    <p:restoredTop sz="94660"/>
  </p:normalViewPr>
  <p:slideViewPr>
    <p:cSldViewPr>
      <p:cViewPr varScale="1">
        <p:scale>
          <a:sx n="92" d="100"/>
          <a:sy n="92" d="100"/>
        </p:scale>
        <p:origin x="-732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1898356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4724400" y="0"/>
            <a:ext cx="3012140" cy="5140547"/>
          </a:xfrm>
          <a:custGeom>
            <a:avLst/>
            <a:gdLst/>
            <a:ahLst/>
            <a:cxnLst/>
            <a:rect l="0" t="0" r="0" b="0"/>
            <a:pathLst>
              <a:path w="3012141" h="6854064" extrusionOk="0">
                <a:moveTo>
                  <a:pt x="2623817" y="0"/>
                </a:moveTo>
                <a:lnTo>
                  <a:pt x="2791741" y="608783"/>
                </a:lnTo>
                <a:lnTo>
                  <a:pt x="1826176" y="1301537"/>
                </a:lnTo>
                <a:lnTo>
                  <a:pt x="2130539" y="2466623"/>
                </a:lnTo>
                <a:lnTo>
                  <a:pt x="1175470" y="3190866"/>
                </a:lnTo>
                <a:lnTo>
                  <a:pt x="1469337" y="4355952"/>
                </a:lnTo>
                <a:lnTo>
                  <a:pt x="493277" y="5080194"/>
                </a:lnTo>
                <a:lnTo>
                  <a:pt x="808135" y="6255776"/>
                </a:lnTo>
                <a:lnTo>
                  <a:pt x="0" y="6854064"/>
                </a:lnTo>
                <a:lnTo>
                  <a:pt x="388325" y="6854064"/>
                </a:lnTo>
                <a:lnTo>
                  <a:pt x="1007545" y="6308258"/>
                </a:lnTo>
                <a:lnTo>
                  <a:pt x="713678" y="5122179"/>
                </a:lnTo>
                <a:lnTo>
                  <a:pt x="1679242" y="4408433"/>
                </a:lnTo>
                <a:lnTo>
                  <a:pt x="1364384" y="3232851"/>
                </a:lnTo>
                <a:lnTo>
                  <a:pt x="2361435" y="2498112"/>
                </a:lnTo>
                <a:lnTo>
                  <a:pt x="2015091" y="1343522"/>
                </a:lnTo>
                <a:lnTo>
                  <a:pt x="3012141" y="608783"/>
                </a:lnTo>
                <a:lnTo>
                  <a:pt x="2833722" y="0"/>
                </a:lnTo>
              </a:path>
            </a:pathLst>
          </a:cu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grpSp>
        <p:nvGrpSpPr>
          <p:cNvPr id="10" name="Shape 10"/>
          <p:cNvGrpSpPr/>
          <p:nvPr/>
        </p:nvGrpSpPr>
        <p:grpSpPr>
          <a:xfrm>
            <a:off x="4571999" y="0"/>
            <a:ext cx="4546600" cy="5143499"/>
            <a:chOff x="1447" y="0"/>
            <a:chExt cx="2863" cy="4319"/>
          </a:xfrm>
        </p:grpSpPr>
        <p:sp>
          <p:nvSpPr>
            <p:cNvPr id="11" name="Shape 11"/>
            <p:cNvSpPr/>
            <p:nvPr/>
          </p:nvSpPr>
          <p:spPr>
            <a:xfrm>
              <a:off x="1447" y="0"/>
              <a:ext cx="1885" cy="4319"/>
            </a:xfrm>
            <a:custGeom>
              <a:avLst/>
              <a:gdLst/>
              <a:ahLst/>
              <a:cxnLst/>
              <a:rect l="0" t="0" r="0" b="0"/>
              <a:pathLst>
                <a:path w="1886" h="4320" extrusionOk="0">
                  <a:moveTo>
                    <a:pt x="1719" y="0"/>
                  </a:moveTo>
                  <a:lnTo>
                    <a:pt x="1813" y="357"/>
                  </a:lnTo>
                  <a:lnTo>
                    <a:pt x="1194" y="805"/>
                  </a:lnTo>
                  <a:lnTo>
                    <a:pt x="1393" y="1544"/>
                  </a:lnTo>
                  <a:lnTo>
                    <a:pt x="777" y="1991"/>
                  </a:lnTo>
                  <a:lnTo>
                    <a:pt x="972" y="2734"/>
                  </a:lnTo>
                  <a:lnTo>
                    <a:pt x="355" y="3178"/>
                  </a:lnTo>
                  <a:lnTo>
                    <a:pt x="554" y="3921"/>
                  </a:lnTo>
                  <a:lnTo>
                    <a:pt x="0" y="4320"/>
                  </a:lnTo>
                  <a:lnTo>
                    <a:pt x="109" y="4320"/>
                  </a:lnTo>
                  <a:lnTo>
                    <a:pt x="623" y="3948"/>
                  </a:lnTo>
                  <a:lnTo>
                    <a:pt x="430" y="3205"/>
                  </a:lnTo>
                  <a:lnTo>
                    <a:pt x="1045" y="2761"/>
                  </a:lnTo>
                  <a:lnTo>
                    <a:pt x="850" y="2018"/>
                  </a:lnTo>
                  <a:lnTo>
                    <a:pt x="1468" y="1572"/>
                  </a:lnTo>
                  <a:lnTo>
                    <a:pt x="1271" y="830"/>
                  </a:lnTo>
                  <a:lnTo>
                    <a:pt x="1886" y="386"/>
                  </a:lnTo>
                  <a:lnTo>
                    <a:pt x="1788" y="0"/>
                  </a:lnTo>
                  <a:lnTo>
                    <a:pt x="1719" y="0"/>
                  </a:lnTo>
                  <a:close/>
                </a:path>
              </a:pathLst>
            </a:custGeom>
            <a:solidFill>
              <a:srgbClr val="A6412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1559" y="0"/>
              <a:ext cx="1978" cy="4319"/>
            </a:xfrm>
            <a:custGeom>
              <a:avLst/>
              <a:gdLst/>
              <a:ahLst/>
              <a:cxnLst/>
              <a:rect l="0" t="0" r="0" b="0"/>
              <a:pathLst>
                <a:path w="1979" h="4320" extrusionOk="0">
                  <a:moveTo>
                    <a:pt x="1673" y="0"/>
                  </a:moveTo>
                  <a:lnTo>
                    <a:pt x="1777" y="382"/>
                  </a:lnTo>
                  <a:lnTo>
                    <a:pt x="1160" y="830"/>
                  </a:lnTo>
                  <a:lnTo>
                    <a:pt x="1357" y="1570"/>
                  </a:lnTo>
                  <a:lnTo>
                    <a:pt x="743" y="2016"/>
                  </a:lnTo>
                  <a:lnTo>
                    <a:pt x="936" y="2759"/>
                  </a:lnTo>
                  <a:lnTo>
                    <a:pt x="319" y="3204"/>
                  </a:lnTo>
                  <a:lnTo>
                    <a:pt x="517" y="3947"/>
                  </a:lnTo>
                  <a:lnTo>
                    <a:pt x="0" y="4320"/>
                  </a:lnTo>
                  <a:lnTo>
                    <a:pt x="304" y="4320"/>
                  </a:lnTo>
                  <a:lnTo>
                    <a:pt x="717" y="4025"/>
                  </a:lnTo>
                  <a:lnTo>
                    <a:pt x="521" y="3280"/>
                  </a:lnTo>
                  <a:lnTo>
                    <a:pt x="1136" y="2836"/>
                  </a:lnTo>
                  <a:lnTo>
                    <a:pt x="941" y="2093"/>
                  </a:lnTo>
                  <a:lnTo>
                    <a:pt x="1559" y="1648"/>
                  </a:lnTo>
                  <a:lnTo>
                    <a:pt x="1362" y="905"/>
                  </a:lnTo>
                  <a:lnTo>
                    <a:pt x="1979" y="461"/>
                  </a:lnTo>
                  <a:lnTo>
                    <a:pt x="1859" y="0"/>
                  </a:lnTo>
                  <a:lnTo>
                    <a:pt x="1673" y="0"/>
                  </a:lnTo>
                  <a:close/>
                </a:path>
              </a:pathLst>
            </a:custGeom>
            <a:solidFill>
              <a:srgbClr val="38445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2090" y="0"/>
              <a:ext cx="1805" cy="4319"/>
            </a:xfrm>
            <a:custGeom>
              <a:avLst/>
              <a:gdLst/>
              <a:ahLst/>
              <a:cxnLst/>
              <a:rect l="0" t="0" r="0" b="0"/>
              <a:pathLst>
                <a:path w="1806" h="4320" extrusionOk="0">
                  <a:moveTo>
                    <a:pt x="1462" y="0"/>
                  </a:moveTo>
                  <a:lnTo>
                    <a:pt x="1604" y="510"/>
                  </a:lnTo>
                  <a:lnTo>
                    <a:pt x="987" y="958"/>
                  </a:lnTo>
                  <a:lnTo>
                    <a:pt x="1183" y="1696"/>
                  </a:lnTo>
                  <a:lnTo>
                    <a:pt x="570" y="2142"/>
                  </a:lnTo>
                  <a:lnTo>
                    <a:pt x="764" y="2885"/>
                  </a:lnTo>
                  <a:lnTo>
                    <a:pt x="147" y="3329"/>
                  </a:lnTo>
                  <a:lnTo>
                    <a:pt x="344" y="4072"/>
                  </a:lnTo>
                  <a:lnTo>
                    <a:pt x="0" y="4320"/>
                  </a:lnTo>
                  <a:lnTo>
                    <a:pt x="304" y="4320"/>
                  </a:lnTo>
                  <a:lnTo>
                    <a:pt x="544" y="4151"/>
                  </a:lnTo>
                  <a:lnTo>
                    <a:pt x="349" y="3406"/>
                  </a:lnTo>
                  <a:lnTo>
                    <a:pt x="965" y="2961"/>
                  </a:lnTo>
                  <a:lnTo>
                    <a:pt x="768" y="2220"/>
                  </a:lnTo>
                  <a:lnTo>
                    <a:pt x="1385" y="1776"/>
                  </a:lnTo>
                  <a:lnTo>
                    <a:pt x="1189" y="1031"/>
                  </a:lnTo>
                  <a:lnTo>
                    <a:pt x="1806" y="586"/>
                  </a:lnTo>
                  <a:lnTo>
                    <a:pt x="1647" y="0"/>
                  </a:lnTo>
                  <a:lnTo>
                    <a:pt x="1462" y="0"/>
                  </a:lnTo>
                  <a:close/>
                </a:path>
              </a:pathLst>
            </a:custGeom>
            <a:solidFill>
              <a:srgbClr val="F68C1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2463" y="0"/>
              <a:ext cx="1847" cy="4319"/>
            </a:xfrm>
            <a:custGeom>
              <a:avLst/>
              <a:gdLst/>
              <a:ahLst/>
              <a:cxnLst/>
              <a:rect l="0" t="0" r="0" b="0"/>
              <a:pathLst>
                <a:path w="1848" h="4320" extrusionOk="0">
                  <a:moveTo>
                    <a:pt x="1311" y="0"/>
                  </a:moveTo>
                  <a:lnTo>
                    <a:pt x="1475" y="606"/>
                  </a:lnTo>
                  <a:lnTo>
                    <a:pt x="856" y="1055"/>
                  </a:lnTo>
                  <a:lnTo>
                    <a:pt x="1054" y="1794"/>
                  </a:lnTo>
                  <a:lnTo>
                    <a:pt x="439" y="2240"/>
                  </a:lnTo>
                  <a:lnTo>
                    <a:pt x="634" y="2981"/>
                  </a:lnTo>
                  <a:lnTo>
                    <a:pt x="16" y="3428"/>
                  </a:lnTo>
                  <a:lnTo>
                    <a:pt x="215" y="4169"/>
                  </a:lnTo>
                  <a:lnTo>
                    <a:pt x="0" y="4320"/>
                  </a:lnTo>
                  <a:lnTo>
                    <a:pt x="570" y="4320"/>
                  </a:lnTo>
                  <a:lnTo>
                    <a:pt x="584" y="4304"/>
                  </a:lnTo>
                  <a:lnTo>
                    <a:pt x="391" y="3570"/>
                  </a:lnTo>
                  <a:lnTo>
                    <a:pt x="1005" y="3118"/>
                  </a:lnTo>
                  <a:lnTo>
                    <a:pt x="810" y="2380"/>
                  </a:lnTo>
                  <a:lnTo>
                    <a:pt x="1422" y="1936"/>
                  </a:lnTo>
                  <a:lnTo>
                    <a:pt x="1229" y="1193"/>
                  </a:lnTo>
                  <a:lnTo>
                    <a:pt x="1848" y="743"/>
                  </a:lnTo>
                  <a:lnTo>
                    <a:pt x="1650" y="0"/>
                  </a:lnTo>
                  <a:lnTo>
                    <a:pt x="1311" y="0"/>
                  </a:lnTo>
                  <a:close/>
                </a:path>
              </a:pathLst>
            </a:custGeom>
            <a:solidFill>
              <a:srgbClr val="A4BDC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685800" y="746438"/>
            <a:ext cx="5258700" cy="1158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indent="304800">
              <a:spcBef>
                <a:spcPts val="0"/>
              </a:spcBef>
              <a:buSzPct val="100000"/>
              <a:defRPr sz="4800"/>
            </a:lvl1pPr>
            <a:lvl2pPr indent="304800">
              <a:spcBef>
                <a:spcPts val="0"/>
              </a:spcBef>
              <a:buSzPct val="100000"/>
              <a:defRPr sz="4800"/>
            </a:lvl2pPr>
            <a:lvl3pPr indent="304800">
              <a:spcBef>
                <a:spcPts val="0"/>
              </a:spcBef>
              <a:buSzPct val="100000"/>
              <a:defRPr sz="4800"/>
            </a:lvl3pPr>
            <a:lvl4pPr indent="304800">
              <a:spcBef>
                <a:spcPts val="0"/>
              </a:spcBef>
              <a:buSzPct val="100000"/>
              <a:defRPr sz="4800"/>
            </a:lvl4pPr>
            <a:lvl5pPr indent="304800">
              <a:spcBef>
                <a:spcPts val="0"/>
              </a:spcBef>
              <a:buSzPct val="100000"/>
              <a:defRPr sz="4800"/>
            </a:lvl5pPr>
            <a:lvl6pPr indent="304800">
              <a:spcBef>
                <a:spcPts val="0"/>
              </a:spcBef>
              <a:buSzPct val="100000"/>
              <a:defRPr sz="4800"/>
            </a:lvl6pPr>
            <a:lvl7pPr indent="304800">
              <a:spcBef>
                <a:spcPts val="0"/>
              </a:spcBef>
              <a:buSzPct val="100000"/>
              <a:defRPr sz="4800"/>
            </a:lvl7pPr>
            <a:lvl8pPr indent="304800">
              <a:spcBef>
                <a:spcPts val="0"/>
              </a:spcBef>
              <a:buSzPct val="100000"/>
              <a:defRPr sz="4800"/>
            </a:lvl8pPr>
            <a:lvl9pPr indent="304800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685800" y="1986416"/>
            <a:ext cx="5258700" cy="772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>
              <a:spcBef>
                <a:spcPts val="0"/>
              </a:spcBef>
              <a:buNone/>
              <a:defRPr/>
            </a:lvl1pPr>
            <a:lvl2pPr marL="0" indent="190500">
              <a:spcBef>
                <a:spcPts val="0"/>
              </a:spcBef>
              <a:buSzPct val="100000"/>
              <a:buNone/>
              <a:defRPr sz="3000"/>
            </a:lvl2pPr>
            <a:lvl3pPr marL="0" indent="190500">
              <a:spcBef>
                <a:spcPts val="0"/>
              </a:spcBef>
              <a:buSzPct val="100000"/>
              <a:buNone/>
              <a:defRPr sz="3000"/>
            </a:lvl3pPr>
            <a:lvl4pPr marL="0" indent="190500">
              <a:spcBef>
                <a:spcPts val="0"/>
              </a:spcBef>
              <a:buSzPct val="100000"/>
              <a:buNone/>
              <a:defRPr sz="3000"/>
            </a:lvl4pPr>
            <a:lvl5pPr marL="0" indent="190500">
              <a:spcBef>
                <a:spcPts val="0"/>
              </a:spcBef>
              <a:buSzPct val="100000"/>
              <a:buNone/>
              <a:defRPr sz="3000"/>
            </a:lvl5pPr>
            <a:lvl6pPr marL="0" indent="190500">
              <a:spcBef>
                <a:spcPts val="0"/>
              </a:spcBef>
              <a:buSzPct val="100000"/>
              <a:buNone/>
              <a:defRPr sz="3000"/>
            </a:lvl6pPr>
            <a:lvl7pPr marL="0" indent="190500">
              <a:spcBef>
                <a:spcPts val="0"/>
              </a:spcBef>
              <a:buSzPct val="100000"/>
              <a:buNone/>
              <a:defRPr sz="3000"/>
            </a:lvl7pPr>
            <a:lvl8pPr marL="0" indent="190500">
              <a:spcBef>
                <a:spcPts val="0"/>
              </a:spcBef>
              <a:buSzPct val="100000"/>
              <a:buNone/>
              <a:defRPr sz="3000"/>
            </a:lvl8pPr>
            <a:lvl9pPr marL="0" indent="190500">
              <a:spcBef>
                <a:spcPts val="0"/>
              </a:spcBef>
              <a:buSzPct val="100000"/>
              <a:buNone/>
              <a:defRPr sz="3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 rot="-5400000">
            <a:off x="6431898" y="2431398"/>
            <a:ext cx="904306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 rot="-5400000">
            <a:off x="6431898" y="2431398"/>
            <a:ext cx="904306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rgbClr val="A5BDC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>
                <a:solidFill>
                  <a:srgbClr val="A64128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A64128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A64128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A64128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A64128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A64128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A64128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A64128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A64128"/>
                </a:solidFill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/>
          <p:nvPr/>
        </p:nvSpPr>
        <p:spPr>
          <a:xfrm rot="-5400000">
            <a:off x="6431898" y="2431398"/>
            <a:ext cx="904306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285750" indent="-171450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1800" b="1">
                <a:solidFill>
                  <a:schemeClr val="dk1"/>
                </a:solidFill>
              </a:defRPr>
            </a:lvl1pPr>
          </a:lstStyle>
          <a:p>
            <a:endParaRPr/>
          </a:p>
        </p:txBody>
      </p:sp>
      <p:sp>
        <p:nvSpPr>
          <p:cNvPr id="31" name="Shape 31"/>
          <p:cNvSpPr/>
          <p:nvPr/>
        </p:nvSpPr>
        <p:spPr>
          <a:xfrm rot="10800000">
            <a:off x="7938258" y="0"/>
            <a:ext cx="1205741" cy="3389922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2" name="Shape 32"/>
          <p:cNvSpPr/>
          <p:nvPr/>
        </p:nvSpPr>
        <p:spPr>
          <a:xfrm rot="5400000">
            <a:off x="1807794" y="-1807795"/>
            <a:ext cx="904306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/>
        </p:nvSpPr>
        <p:spPr>
          <a:xfrm rot="-5400000">
            <a:off x="6431898" y="2431398"/>
            <a:ext cx="904306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/>
        </p:nvSpPr>
        <p:spPr>
          <a:xfrm>
            <a:off x="0" y="1753577"/>
            <a:ext cx="1205741" cy="3389922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22860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22860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22860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22860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22860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22860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22860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22860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152400">
              <a:spcBef>
                <a:spcPts val="600"/>
              </a:spcBef>
              <a:buClr>
                <a:schemeClr val="dk2"/>
              </a:buClr>
              <a:buSzPct val="100000"/>
              <a:buFont typeface="Trebuchet MS"/>
              <a:defRPr sz="3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indent="-133350"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indent="-76200"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indent="-114300"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indent="-114300"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indent="-114300"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indent="-114300"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indent="-114300"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indent="-114300"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ctrTitle"/>
          </p:nvPr>
        </p:nvSpPr>
        <p:spPr>
          <a:xfrm>
            <a:off x="685800" y="746438"/>
            <a:ext cx="5258700" cy="1158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Programming 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Part 1</a:t>
            </a:r>
          </a:p>
        </p:txBody>
      </p:sp>
      <p:sp>
        <p:nvSpPr>
          <p:cNvPr id="37" name="Shape 37"/>
          <p:cNvSpPr txBox="1">
            <a:spLocks noGrp="1"/>
          </p:cNvSpPr>
          <p:nvPr>
            <p:ph type="subTitle" idx="1"/>
          </p:nvPr>
        </p:nvSpPr>
        <p:spPr>
          <a:xfrm>
            <a:off x="685800" y="1986416"/>
            <a:ext cx="5258700" cy="772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Armond R. </a:t>
            </a:r>
            <a:r>
              <a:rPr lang="en" dirty="0" smtClean="0"/>
              <a:t>Smith</a:t>
            </a:r>
          </a:p>
          <a:p>
            <a:pPr>
              <a:spcBef>
                <a:spcPts val="0"/>
              </a:spcBef>
              <a:buNone/>
            </a:pPr>
            <a:r>
              <a:rPr lang="en" dirty="0" smtClean="0"/>
              <a:t>Zhenying Wu</a:t>
            </a:r>
            <a:endParaRPr lang="en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FTC Recap!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dirty="0"/>
              <a:t>int -- Integer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dirty="0"/>
              <a:t>boolean -- True or False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dirty="0"/>
              <a:t>float -- Decimal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dirty="0"/>
              <a:t>string -- “A string of text like this”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dirty="0"/>
              <a:t>void -- returns no value</a:t>
            </a:r>
          </a:p>
          <a:p>
            <a:pPr lvl="0" rtl="0">
              <a:spcBef>
                <a:spcPts val="0"/>
              </a:spcBef>
              <a:buNone/>
            </a:pPr>
            <a:r>
              <a:rPr lang="en" dirty="0"/>
              <a:t>You can still use all of these in JAVA</a:t>
            </a:r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New Data Types!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dirty="0"/>
              <a:t>double -- decimal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 dirty="0"/>
              <a:t>More accurate than float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dirty="0"/>
              <a:t>long -- decimal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 dirty="0"/>
              <a:t>More accurate than double (use for timing: Java uses nanoSeconds)</a:t>
            </a:r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Basic Things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dirty="0"/>
              <a:t>Comments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 dirty="0"/>
              <a:t>Does not affect the code!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 dirty="0"/>
              <a:t>“//” everything on the line after this will be a comment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 dirty="0"/>
              <a:t>“/* */” everything in between the asterisks will be comments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dirty="0"/>
              <a:t>Semicolons (;)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 dirty="0"/>
              <a:t>Semicolons are line breaks. They are like periods in english.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Starting Up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dirty="0"/>
              <a:t>task main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dirty="0"/>
              <a:t>public static void main(String[] args)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r>
              <a:rPr lang="en" dirty="0"/>
              <a:t>What does this mean you ask?</a:t>
            </a:r>
          </a:p>
          <a:p>
            <a:pPr lvl="0">
              <a:spcBef>
                <a:spcPts val="0"/>
              </a:spcBef>
              <a:buNone/>
            </a:pPr>
            <a:r>
              <a:rPr lang="en" dirty="0"/>
              <a:t>Lets Break it down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public static void main(String[] args)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 b="1" dirty="0"/>
              <a:t>public</a:t>
            </a:r>
            <a:r>
              <a:rPr lang="en" sz="2400" dirty="0"/>
              <a:t> -- The method can be seen by other files outside of the package (folder)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 b="1" dirty="0"/>
              <a:t>static</a:t>
            </a:r>
            <a:r>
              <a:rPr lang="en" sz="2400" dirty="0"/>
              <a:t> -- The method is global; there can only be one of this method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 b="1" dirty="0"/>
              <a:t>void</a:t>
            </a:r>
            <a:r>
              <a:rPr lang="en" sz="2400" dirty="0"/>
              <a:t> -- it returns no value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 b="1" dirty="0"/>
              <a:t>main</a:t>
            </a:r>
            <a:r>
              <a:rPr lang="en" sz="2400" dirty="0"/>
              <a:t> -- is the first method looked at by the code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 b="1" dirty="0"/>
              <a:t>String[] args</a:t>
            </a:r>
            <a:r>
              <a:rPr lang="en" sz="2400" dirty="0"/>
              <a:t> -- Just accept that it exists, you don't have to worry about it, just remember it when you code.</a:t>
            </a:r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Hello World</a:t>
            </a:r>
          </a:p>
        </p:txBody>
      </p:sp>
      <p:pic>
        <p:nvPicPr>
          <p:cNvPr id="122" name="Shape 122"/>
          <p:cNvPicPr preferRelativeResize="0"/>
          <p:nvPr/>
        </p:nvPicPr>
        <p:blipFill rotWithShape="1">
          <a:blip r:embed="rId3"/>
          <a:srcRect l="-3333" r="33748" b="75276"/>
          <a:stretch/>
        </p:blipFill>
        <p:spPr>
          <a:xfrm>
            <a:off x="162150" y="2120950"/>
            <a:ext cx="6619650" cy="1355600"/>
          </a:xfrm>
          <a:prstGeom prst="rect">
            <a:avLst/>
          </a:prstGeom>
        </p:spPr>
      </p:pic>
      <p:sp>
        <p:nvSpPr>
          <p:cNvPr id="123" name="Shape 123"/>
          <p:cNvSpPr txBox="1"/>
          <p:nvPr/>
        </p:nvSpPr>
        <p:spPr>
          <a:xfrm>
            <a:off x="356725" y="1057250"/>
            <a:ext cx="8380200" cy="1173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Trebuchet MS"/>
              <a:buAutoNum type="arabicPeriod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Create new class file called “HelloWorld”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Trebuchet MS"/>
              <a:buAutoNum type="arabicPeriod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In the class, make public static void main (String[] args) method</a:t>
            </a:r>
          </a:p>
          <a:p>
            <a:pPr marL="457200" lvl="0" indent="-342900">
              <a:spcBef>
                <a:spcPts val="0"/>
              </a:spcBef>
              <a:buClr>
                <a:srgbClr val="000000"/>
              </a:buClr>
              <a:buSzPct val="100000"/>
              <a:buFont typeface="Trebuchet MS"/>
              <a:buAutoNum type="arabicPeriod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In that method put in “System.out.println(“Hello, world”)”</a:t>
            </a:r>
          </a:p>
        </p:txBody>
      </p:sp>
      <p:sp>
        <p:nvSpPr>
          <p:cNvPr id="124" name="Shape 124"/>
          <p:cNvSpPr txBox="1"/>
          <p:nvPr/>
        </p:nvSpPr>
        <p:spPr>
          <a:xfrm>
            <a:off x="558537" y="3671175"/>
            <a:ext cx="7653599" cy="85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This code prints in the console “Hello World” and then ends the code.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Modifiers: What is a modifier?</a:t>
            </a:r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937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600" dirty="0"/>
              <a:t>“public” and “static” are examples of Modifiers</a:t>
            </a:r>
          </a:p>
          <a:p>
            <a:pPr marL="457200" lvl="0" indent="-3937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600" dirty="0"/>
              <a:t>Modifiers edit the type of a variable or method.</a:t>
            </a:r>
          </a:p>
          <a:p>
            <a:pPr marL="457200" lvl="0" indent="-3937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600" dirty="0"/>
              <a:t>Can change visibility of variables to other variables</a:t>
            </a:r>
          </a:p>
          <a:p>
            <a:pPr marL="457200" lvl="0" indent="-3937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600" dirty="0"/>
              <a:t>Can change how variables interact with each other</a:t>
            </a:r>
          </a:p>
          <a:p>
            <a:pPr marL="457200" lvl="0" indent="-3937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600" dirty="0"/>
              <a:t>There are others out there (covered in pt. 2)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Statements &amp; Logic Gates</a:t>
            </a:r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 dirty="0"/>
              <a:t>“if” statements and “else if”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 dirty="0"/>
              <a:t>if(condition){/* do something */}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 dirty="0"/>
              <a:t>else if (condition){/* do something else*/}</a:t>
            </a: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 dirty="0"/>
              <a:t>“while” loops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 dirty="0"/>
              <a:t>while(condition){/* do something */}</a:t>
            </a: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 dirty="0"/>
              <a:t>“for” loops</a:t>
            </a: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 dirty="0"/>
              <a:t>switch cases</a:t>
            </a: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 dirty="0"/>
              <a:t>et al.</a:t>
            </a:r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Statements &amp; Logic Gates (contd.)</a:t>
            </a:r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 dirty="0"/>
              <a:t>|| → two vertical bars means “or”</a:t>
            </a: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 dirty="0"/>
              <a:t>&amp;&amp; → two ampersands means “and”</a:t>
            </a: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 dirty="0"/>
              <a:t>== → two equal signs converts int to boolean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 dirty="0"/>
              <a:t>( x = 2 ) = true</a:t>
            </a: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 dirty="0"/>
              <a:t>! → any exclamation point means “not”</a:t>
            </a: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 dirty="0"/>
              <a:t>&gt;= or &lt;= → greater/less than or equal to</a:t>
            </a: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 dirty="0"/>
              <a:t>+= or -= → add to the left side by the right side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 dirty="0"/>
              <a:t>x += 20 (add 20 to x)</a:t>
            </a: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 dirty="0"/>
              <a:t>++ or -- → add one to the left side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title"/>
          </p:nvPr>
        </p:nvSpPr>
        <p:spPr>
          <a:xfrm>
            <a:off x="431250" y="1540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Math Time!</a:t>
            </a:r>
          </a:p>
        </p:txBody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457200" y="934225"/>
            <a:ext cx="8229600" cy="1355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 dirty="0"/>
              <a:t>You will be using conditionals and paying attention to variables a lot!</a:t>
            </a:r>
          </a:p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 dirty="0"/>
              <a:t>Learning how to read the code is the first step to actually coding.</a:t>
            </a:r>
          </a:p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 dirty="0"/>
              <a:t>The Class below shows some ways of creating variables and checking conditions.</a:t>
            </a:r>
          </a:p>
          <a:p>
            <a:pPr>
              <a:spcBef>
                <a:spcPts val="0"/>
              </a:spcBef>
              <a:buNone/>
            </a:pPr>
            <a:endParaRPr sz="1800" dirty="0"/>
          </a:p>
        </p:txBody>
      </p:sp>
      <p:pic>
        <p:nvPicPr>
          <p:cNvPr id="149" name="Shape 14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2333625" y="2265352"/>
            <a:ext cx="3810000" cy="2209800"/>
          </a:xfrm>
          <a:prstGeom prst="rect">
            <a:avLst/>
          </a:prstGeom>
        </p:spPr>
      </p:pic>
      <p:pic>
        <p:nvPicPr>
          <p:cNvPr id="150" name="Shape 150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762000" y="4475152"/>
            <a:ext cx="6143625" cy="59055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Overview of this Class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683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200" dirty="0"/>
              <a:t>Transition from FTC -&gt; FRC</a:t>
            </a:r>
          </a:p>
          <a:p>
            <a:pPr marL="457200" lvl="0" indent="-3683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200" dirty="0"/>
              <a:t>Using Your Resources</a:t>
            </a:r>
          </a:p>
          <a:p>
            <a:pPr marL="457200" lvl="0" indent="-3683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200" dirty="0"/>
              <a:t>Java Keywords</a:t>
            </a:r>
          </a:p>
          <a:p>
            <a:pPr marL="914400" lvl="1" indent="-3683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2200" dirty="0"/>
              <a:t>Data Types</a:t>
            </a:r>
          </a:p>
          <a:p>
            <a:pPr marL="914400" lvl="1" indent="-3683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2200" dirty="0"/>
              <a:t>Modifiers</a:t>
            </a:r>
          </a:p>
          <a:p>
            <a:pPr marL="914400" lvl="1" indent="-3683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2200" dirty="0"/>
              <a:t>Basic Structure</a:t>
            </a:r>
          </a:p>
          <a:p>
            <a:pPr marL="457200" lvl="0" indent="-3683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200" dirty="0"/>
              <a:t>Understanding Logic</a:t>
            </a:r>
          </a:p>
          <a:p>
            <a:pPr marL="457200" lvl="0" indent="-3683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200" dirty="0"/>
              <a:t>Reading / Writing Code</a:t>
            </a:r>
          </a:p>
          <a:p>
            <a:pPr marL="457200" lvl="0" indent="-3683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200" dirty="0"/>
              <a:t>Object Oriented Programming</a:t>
            </a:r>
          </a:p>
          <a:p>
            <a:pPr marL="914400" lvl="1" indent="-3683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2200" dirty="0"/>
              <a:t>Motors, Servos, etc.</a:t>
            </a:r>
          </a:p>
          <a:p>
            <a:pPr>
              <a:spcBef>
                <a:spcPts val="0"/>
              </a:spcBef>
              <a:buNone/>
            </a:pPr>
            <a:endParaRPr sz="22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Two Conditions</a:t>
            </a:r>
          </a:p>
        </p:txBody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275625" y="910600"/>
            <a:ext cx="8513099" cy="1160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 dirty="0"/>
              <a:t>Look at the code below</a:t>
            </a:r>
          </a:p>
          <a:p>
            <a:pPr marL="457200" lvl="0" indent="-317500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sz="1400" dirty="0"/>
              <a:t>What will z equal (as shown in the code below)?</a:t>
            </a:r>
          </a:p>
          <a:p>
            <a:pPr marL="457200" lvl="0" indent="-317500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sz="1400" dirty="0"/>
              <a:t>What will z equal if you change the value of x only?</a:t>
            </a:r>
          </a:p>
          <a:p>
            <a:pPr marL="457200" lvl="0" indent="-317500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sz="1400" dirty="0"/>
              <a:t>What will z equal if you change the value of y only?</a:t>
            </a:r>
          </a:p>
          <a:p>
            <a:pPr marL="457200" lvl="0" indent="-317500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sz="1400" dirty="0"/>
              <a:t>What will z equal if you change both x and y?</a:t>
            </a:r>
          </a:p>
        </p:txBody>
      </p:sp>
      <p:pic>
        <p:nvPicPr>
          <p:cNvPr id="157" name="Shape 157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149175" y="2310750"/>
            <a:ext cx="5733750" cy="2832749"/>
          </a:xfrm>
          <a:prstGeom prst="rect">
            <a:avLst/>
          </a:prstGeom>
        </p:spPr>
      </p:pic>
      <p:sp>
        <p:nvSpPr>
          <p:cNvPr id="158" name="Shape 158"/>
          <p:cNvSpPr txBox="1"/>
          <p:nvPr/>
        </p:nvSpPr>
        <p:spPr>
          <a:xfrm>
            <a:off x="7334400" y="3158750"/>
            <a:ext cx="1809600" cy="14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/>
              <a:t>Answers: </a:t>
            </a:r>
          </a:p>
          <a:p>
            <a:pPr marL="457200" lvl="0" indent="-3175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dirty="0"/>
              <a:t>z = 6</a:t>
            </a:r>
          </a:p>
          <a:p>
            <a:pPr marL="457200" lvl="0" indent="-3175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dirty="0"/>
              <a:t>z = 1</a:t>
            </a:r>
          </a:p>
          <a:p>
            <a:pPr marL="457200" lvl="0" indent="-3175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dirty="0"/>
              <a:t>z = 0</a:t>
            </a:r>
          </a:p>
          <a:p>
            <a:pPr marL="457200" lvl="0" indent="-3175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dirty="0"/>
              <a:t>z = 1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" grpId="0" build="p"/>
      <p:bldP spid="15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Yes, Reading the Code is difficult!</a:t>
            </a:r>
          </a:p>
        </p:txBody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dirty="0"/>
              <a:t>When you read code you have to constantly refer to other parts of the code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dirty="0"/>
              <a:t>You must have some kind of method to reading code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dirty="0"/>
              <a:t>To ease it up for readers, make sure you write your code so that it is readable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Writing code so others can read it.</a:t>
            </a:r>
          </a:p>
        </p:txBody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 dirty="0"/>
              <a:t>Name variables well!</a:t>
            </a: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 dirty="0"/>
              <a:t>If it confuses you, it may confuse someone else.</a:t>
            </a: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 dirty="0"/>
              <a:t>Casing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 dirty="0"/>
              <a:t>Can easily differentiate types of variables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 dirty="0"/>
              <a:t>Constants are normally all caps (CONSTANT)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 dirty="0"/>
              <a:t>Camel Casing for variables (camelCasingVariable)</a:t>
            </a: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 dirty="0"/>
              <a:t>Spacing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 dirty="0"/>
              <a:t>Have it so that your code is easy on the eyes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177" name="Shape 177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3999" cy="514350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title"/>
          </p:nvPr>
        </p:nvSpPr>
        <p:spPr>
          <a:xfrm>
            <a:off x="457200" y="2468203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0" algn="ctr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algn="ctr">
              <a:spcBef>
                <a:spcPts val="0"/>
              </a:spcBef>
              <a:buNone/>
            </a:pPr>
            <a:r>
              <a:rPr lang="en"/>
              <a:t>So What does some of our code look like?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" name="Shape 187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Reading The Code</a:t>
            </a:r>
          </a:p>
        </p:txBody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dirty="0"/>
              <a:t>Even though you don't know what that means, you can read it and sort of understand what it means.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dirty="0"/>
              <a:t>You know what each variable is based on the name.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dirty="0"/>
              <a:t>You will learn how structure works in pt 2.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Wrap Up</a:t>
            </a:r>
          </a:p>
        </p:txBody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553425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dirty="0"/>
              <a:t>In programming, everything is present at the same time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dirty="0"/>
              <a:t>It looks scary, but with practice you will understand more.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dirty="0"/>
              <a:t>The best way to program is to first learn what resources you </a:t>
            </a:r>
            <a:r>
              <a:rPr lang="en" dirty="0" smtClean="0"/>
              <a:t>have.</a:t>
            </a:r>
            <a:endParaRPr lang="en" dirty="0"/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dirty="0"/>
              <a:t>The API is your friend.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this class is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dirty="0"/>
              <a:t>In this class you will NOT learn how to write code.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dirty="0"/>
              <a:t>This class is about learning how to read code and use your resources as a programmer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dirty="0"/>
              <a:t>In order to go to advanced you need to take this class</a:t>
            </a:r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Things that ARE NOT in FRC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dirty="0"/>
              <a:t>#pragma is gone (YES!)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 dirty="0"/>
              <a:t>but you will set up your motors, servos etc differently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dirty="0"/>
              <a:t>The “task” function does not exist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dirty="0"/>
              <a:t>strings are easier to use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How is it The Same as FTC?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533400" y="13525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dirty="0"/>
              <a:t>Logic does not change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dirty="0"/>
              <a:t>Same Basic Structure (Data Types)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dirty="0"/>
              <a:t>Still case sensitive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 dirty="0"/>
              <a:t>If you mess up one letters case (capitalization) you may not compile correctly.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How is it Different from FTC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457200" y="1063375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dirty="0"/>
              <a:t>FTC: Robot C ; FRC: JAVA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dirty="0"/>
              <a:t>Larger Scale Robot = Larger Scale Coding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dirty="0"/>
              <a:t>New Data Types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dirty="0"/>
              <a:t>New Modifiers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dirty="0"/>
              <a:t>“Object Oriented Programming”</a:t>
            </a:r>
          </a:p>
          <a:p>
            <a:pPr lvl="0" rtl="0">
              <a:spcBef>
                <a:spcPts val="0"/>
              </a:spcBef>
              <a:buNone/>
            </a:pPr>
            <a:r>
              <a:rPr lang="en" dirty="0"/>
              <a:t>Warning: You will have way more things to pay attention to and remember about your code.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Shape 7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43499"/>
          </a:xfrm>
          <a:prstGeom prst="rect">
            <a:avLst/>
          </a:prstGeom>
        </p:spPr>
      </p:pic>
      <p:sp>
        <p:nvSpPr>
          <p:cNvPr id="73" name="Shape 73"/>
          <p:cNvSpPr/>
          <p:nvPr/>
        </p:nvSpPr>
        <p:spPr>
          <a:xfrm>
            <a:off x="3818550" y="3232425"/>
            <a:ext cx="1506900" cy="4694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RESOURCES!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Resources you can use to help you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dirty="0"/>
              <a:t>API/Libraries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 dirty="0"/>
              <a:t>Application Programming Interface: Your stock methods and functions.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dirty="0"/>
              <a:t>Chief Delphi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dirty="0"/>
              <a:t>Mentors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dirty="0"/>
              <a:t>Your peers</a:t>
            </a:r>
          </a:p>
          <a:p>
            <a:pPr marL="457200" lvl="0" indent="-4191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dirty="0"/>
              <a:t>Java for Dummies = Your New Bible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Things We Use Here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457200" y="1200175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dirty="0"/>
              <a:t>We use the IDE called “Netbeans”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 dirty="0"/>
              <a:t>For this presentation I'm using “Eclipse”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dirty="0"/>
              <a:t>The main API we use is provided by FIRST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 dirty="0"/>
              <a:t>If you know how to, you can manipulate this infinite ways. 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dirty="0"/>
              <a:t>The API links us to the Drivers Station directly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 dirty="0"/>
              <a:t>You can learn to use it in part 2.</a:t>
            </a:r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86" name="Shape 8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6804900" y="142700"/>
            <a:ext cx="2286000" cy="125730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build="p"/>
    </p:bldLst>
  </p:timing>
</p:sld>
</file>

<file path=ppt/theme/theme1.xml><?xml version="1.0" encoding="utf-8"?>
<a:theme xmlns:a="http://schemas.openxmlformats.org/drawingml/2006/main" name="western">
  <a:themeElements>
    <a:clrScheme name="Custom 424">
      <a:dk1>
        <a:srgbClr val="B0271C"/>
      </a:dk1>
      <a:lt1>
        <a:srgbClr val="FFE8BB"/>
      </a:lt1>
      <a:dk2>
        <a:srgbClr val="374252"/>
      </a:dk2>
      <a:lt2>
        <a:srgbClr val="A5BDC0"/>
      </a:lt2>
      <a:accent1>
        <a:srgbClr val="C0974D"/>
      </a:accent1>
      <a:accent2>
        <a:srgbClr val="E49C5F"/>
      </a:accent2>
      <a:accent3>
        <a:srgbClr val="5D7372"/>
      </a:accent3>
      <a:accent4>
        <a:srgbClr val="B92C00"/>
      </a:accent4>
      <a:accent5>
        <a:srgbClr val="804000"/>
      </a:accent5>
      <a:accent6>
        <a:srgbClr val="A49D80"/>
      </a:accent6>
      <a:hlink>
        <a:srgbClr val="B0271C"/>
      </a:hlink>
      <a:folHlink>
        <a:srgbClr val="5B5F6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1614</TotalTime>
  <Words>1081</Words>
  <Application>Microsoft Office PowerPoint</Application>
  <PresentationFormat>On-screen Show (16:9)</PresentationFormat>
  <Paragraphs>152</Paragraphs>
  <Slides>27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western</vt:lpstr>
      <vt:lpstr>Programming  Part 1</vt:lpstr>
      <vt:lpstr>Overview of this Class</vt:lpstr>
      <vt:lpstr>What this class is</vt:lpstr>
      <vt:lpstr>Things that ARE NOT in FRC</vt:lpstr>
      <vt:lpstr>How is it The Same as FTC?</vt:lpstr>
      <vt:lpstr>How is it Different from FTC</vt:lpstr>
      <vt:lpstr>PowerPoint Presentation</vt:lpstr>
      <vt:lpstr>Resources you can use to help you</vt:lpstr>
      <vt:lpstr>Things We Use Here</vt:lpstr>
      <vt:lpstr>FTC Recap!</vt:lpstr>
      <vt:lpstr>New Data Types!</vt:lpstr>
      <vt:lpstr>Basic Things</vt:lpstr>
      <vt:lpstr>Starting Up</vt:lpstr>
      <vt:lpstr>public static void main(String[] args)</vt:lpstr>
      <vt:lpstr>Hello World</vt:lpstr>
      <vt:lpstr>Modifiers: What is a modifier?</vt:lpstr>
      <vt:lpstr>Statements &amp; Logic Gates</vt:lpstr>
      <vt:lpstr>Statements &amp; Logic Gates (contd.)</vt:lpstr>
      <vt:lpstr>Math Time!</vt:lpstr>
      <vt:lpstr>Two Conditions</vt:lpstr>
      <vt:lpstr>Yes, Reading the Code is difficult!</vt:lpstr>
      <vt:lpstr>Writing code so others can read it.</vt:lpstr>
      <vt:lpstr>PowerPoint Presentation</vt:lpstr>
      <vt:lpstr>  So What does some of our code look like?</vt:lpstr>
      <vt:lpstr>PowerPoint Presentation</vt:lpstr>
      <vt:lpstr>Reading The Code</vt:lpstr>
      <vt:lpstr>Wrap Up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 Part 1</dc:title>
  <cp:lastModifiedBy>HP</cp:lastModifiedBy>
  <cp:revision>9</cp:revision>
  <dcterms:modified xsi:type="dcterms:W3CDTF">2014-05-21T19:02:42Z</dcterms:modified>
</cp:coreProperties>
</file>